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22"/>
  </p:notesMasterIdLst>
  <p:handoutMasterIdLst>
    <p:handoutMasterId r:id="rId23"/>
  </p:handoutMasterIdLst>
  <p:sldIdLst>
    <p:sldId id="266" r:id="rId2"/>
    <p:sldId id="275" r:id="rId3"/>
    <p:sldId id="283" r:id="rId4"/>
    <p:sldId id="268" r:id="rId5"/>
    <p:sldId id="276" r:id="rId6"/>
    <p:sldId id="269" r:id="rId7"/>
    <p:sldId id="277" r:id="rId8"/>
    <p:sldId id="278" r:id="rId9"/>
    <p:sldId id="271" r:id="rId10"/>
    <p:sldId id="272" r:id="rId11"/>
    <p:sldId id="273" r:id="rId12"/>
    <p:sldId id="284" r:id="rId13"/>
    <p:sldId id="289" r:id="rId14"/>
    <p:sldId id="290" r:id="rId15"/>
    <p:sldId id="291" r:id="rId16"/>
    <p:sldId id="292" r:id="rId17"/>
    <p:sldId id="279" r:id="rId18"/>
    <p:sldId id="281" r:id="rId19"/>
    <p:sldId id="280" r:id="rId20"/>
    <p:sldId id="293" r:id="rId21"/>
  </p:sldIdLst>
  <p:sldSz cx="43891200" cy="32918400"/>
  <p:notesSz cx="7010400" cy="9296400"/>
  <p:defaultTextStyle>
    <a:defPPr>
      <a:defRPr lang="en-US"/>
    </a:defPPr>
    <a:lvl1pPr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1pPr>
    <a:lvl2pPr marL="2193925" indent="-1736725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2pPr>
    <a:lvl3pPr marL="4387850" indent="-3473450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3pPr>
    <a:lvl4pPr marL="6583363" indent="-5211763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4pPr>
    <a:lvl5pPr marL="8777288" indent="-6948488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5pPr>
    <a:lvl6pPr marL="2286000" algn="l" defTabSz="457200" rtl="0" eaLnBrk="1" latinLnBrk="0" hangingPunct="1"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6pPr>
    <a:lvl7pPr marL="2743200" algn="l" defTabSz="457200" rtl="0" eaLnBrk="1" latinLnBrk="0" hangingPunct="1"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7pPr>
    <a:lvl8pPr marL="3200400" algn="l" defTabSz="457200" rtl="0" eaLnBrk="1" latinLnBrk="0" hangingPunct="1"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8pPr>
    <a:lvl9pPr marL="3657600" algn="l" defTabSz="457200" rtl="0" eaLnBrk="1" latinLnBrk="0" hangingPunct="1"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4483"/>
    <a:srgbClr val="004584"/>
    <a:srgbClr val="004990"/>
    <a:srgbClr val="1F588F"/>
    <a:srgbClr val="78A4E8"/>
    <a:srgbClr val="7AA6E9"/>
    <a:srgbClr val="009EDE"/>
    <a:srgbClr val="052754"/>
    <a:srgbClr val="E6E7E8"/>
    <a:srgbClr val="CBD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7" autoAdjust="0"/>
    <p:restoredTop sz="94660"/>
  </p:normalViewPr>
  <p:slideViewPr>
    <p:cSldViewPr snapToObjects="1">
      <p:cViewPr varScale="1">
        <p:scale>
          <a:sx n="22" d="100"/>
          <a:sy n="22" d="100"/>
        </p:scale>
        <p:origin x="1374" y="66"/>
      </p:cViewPr>
      <p:guideLst>
        <p:guide orient="horz" pos="10368"/>
        <p:guide pos="13824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r">
              <a:defRPr sz="1200"/>
            </a:lvl1pPr>
          </a:lstStyle>
          <a:p>
            <a:fld id="{6EA91F10-F105-F240-BB11-F3B689646099}" type="datetimeFigureOut">
              <a:rPr lang="en-US" smtClean="0"/>
              <a:pPr/>
              <a:t>8/13/2015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r">
              <a:defRPr sz="1200"/>
            </a:lvl1pPr>
          </a:lstStyle>
          <a:p>
            <a:fld id="{28313593-E61B-054B-81C4-FAE256538A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84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l" defTabSz="223616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r" defTabSz="223616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9B9E5EC-0846-6941-8703-CD90130FC354}" type="datetime1">
              <a:rPr lang="en-US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3" tIns="46586" rIns="93173" bIns="4658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3" tIns="46586" rIns="93173" bIns="4658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l" defTabSz="223616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r" defTabSz="223616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72C3E04-EAED-7A4D-B838-0B5ADB096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55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Bob</a:t>
            </a:r>
            <a:r>
              <a:rPr lang="en-US" baseline="0" dirty="0" smtClean="0"/>
              <a:t> realizes that this image looks similar to a previous image he worked on last month.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C3E04-EAED-7A4D-B838-0B5ADB0969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4, That is why user</a:t>
            </a:r>
            <a:r>
              <a:rPr lang="en-US" baseline="0" dirty="0" smtClean="0"/>
              <a:t> feedback is very much important in content based similarity identification. In oil &amp; gas industry, decisions are very crucial. It is better if software only helps to provide/ accelerate a decision rather than giving the final decision. The final decision should come from human expert. Just like, if a person is sick, he would prefer to take advice from a human doctor rather than from a software which can analyze disease syndromes. That is why, in our plugin we allow user to provide feedback and refine the search result based on the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C3E04-EAED-7A4D-B838-0B5ADB0969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51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(2): have to do a lot of complex equation solution, Matrix manipulation, Fourier transformations</a:t>
            </a:r>
            <a:r>
              <a:rPr lang="en-US" baseline="0" dirty="0" smtClean="0"/>
              <a:t> to implement the algorithm from scratch. After each step, I had to do a lot of test to verify the functions I just implements provides the exact same result of the reference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C3E04-EAED-7A4D-B838-0B5ADB0969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9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Oil and gas</a:t>
            </a:r>
            <a:r>
              <a:rPr lang="en-US" baseline="0" dirty="0" smtClean="0"/>
              <a:t> industry and computer vision connection.  First time I realize AI (Computer vision and machine learning) has a lot of prospects in oil and gas industry.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C3E04-EAED-7A4D-B838-0B5ADB0969A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9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B0DC0-DEB6-5245-9786-81835CA7B236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0CB6CD-A896-034E-886C-9AD7316255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0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E152F3-A628-174C-B1C5-D7957B5E1D38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FCF62F-1C22-F342-AEF6-5751E4D1B1C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3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45D483-D49F-FF4D-A9BE-F07770943FEC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774BD7-0588-6F4B-AC48-26B402219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8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E7EE88-36B3-3346-BBA2-F431CBED7E14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E96FE8-16DA-394E-A83E-4578336391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DEA6E3-440A-4444-BB11-7B989A77FD77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5C8EF9-EBE1-BB4A-BC45-FEB94B053A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F24EE3-BE6B-6F40-8449-0EE688B334C3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A0E92-9676-0646-8393-C6A115322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B25384-CBCF-B646-AF0F-35BE8D53D802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1054D-299A-2D4B-A58E-B6B2DCDDC9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C97E24-7DE0-2049-B283-98D5EA78F8EA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60871-0703-CC4C-A829-D75B00D0A2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8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5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E1BB32-3A3A-1442-B647-28E14D9E02CB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6AC1B3-1A4E-1147-990C-E994497E56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8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EE6D99-5BC1-9447-9734-C2AA085436E8}" type="datetime1">
              <a:rPr lang="en-US" smtClean="0"/>
              <a:pPr>
                <a:defRPr/>
              </a:pPr>
              <a:t>8/13/2015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B73B32-3A11-C34E-B587-0381224FDA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9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715000"/>
            <a:ext cx="43891200" cy="1444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Documents\Fonts_logos\Schlumberger_logos\Schlum_logo_blue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588" y="31035774"/>
            <a:ext cx="6897687" cy="15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 flipV="1">
            <a:off x="-32084" y="5178536"/>
            <a:ext cx="43923284" cy="30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193925" y="30916562"/>
            <a:ext cx="16383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00" b="1" kern="1200" dirty="0" smtClean="0">
                <a:solidFill>
                  <a:srgbClr val="004483"/>
                </a:solidFill>
                <a:effectLst/>
                <a:latin typeface="Arial Narrow" panose="020B0606020202030204" pitchFamily="34" charset="0"/>
                <a:ea typeface="ＭＳ Ｐゴシック" pitchFamily="-107" charset="-128"/>
                <a:cs typeface="ＭＳ Ｐゴシック" pitchFamily="-107" charset="-128"/>
              </a:rPr>
              <a:t>Schlumberger Information Solutions</a:t>
            </a:r>
            <a:endParaRPr lang="en-US" sz="6000" b="1" dirty="0">
              <a:solidFill>
                <a:srgbClr val="004483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7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0" dirty="0">
                <a:solidFill>
                  <a:srgbClr val="002060"/>
                </a:solidFill>
                <a:latin typeface="+mj-lt"/>
              </a:rPr>
              <a:t>Content-based </a:t>
            </a:r>
            <a:r>
              <a:rPr lang="en-US" sz="20000" dirty="0" smtClean="0">
                <a:solidFill>
                  <a:srgbClr val="002060"/>
                </a:solidFill>
                <a:latin typeface="+mj-lt"/>
              </a:rPr>
              <a:t>Seismic </a:t>
            </a:r>
            <a:r>
              <a:rPr lang="en-US" sz="20000" dirty="0">
                <a:solidFill>
                  <a:srgbClr val="002060"/>
                </a:solidFill>
                <a:latin typeface="+mj-lt"/>
              </a:rPr>
              <a:t>Image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0700" dirty="0" smtClean="0"/>
          </a:p>
          <a:p>
            <a:r>
              <a:rPr lang="en-US" sz="10700" dirty="0" smtClean="0"/>
              <a:t>Mohammad Tanvir Rahman</a:t>
            </a:r>
          </a:p>
          <a:p>
            <a:r>
              <a:rPr lang="en-US" sz="10700" dirty="0" smtClean="0"/>
              <a:t>Mentor: Fangkai Yang, Floyd Broussard</a:t>
            </a:r>
          </a:p>
          <a:p>
            <a:r>
              <a:rPr lang="en-US" sz="10700" dirty="0" smtClean="0"/>
              <a:t>Applied Technology and Innovation Team</a:t>
            </a:r>
            <a:endParaRPr lang="en-US" sz="10700" dirty="0"/>
          </a:p>
          <a:p>
            <a:endParaRPr lang="en-US" sz="10700" dirty="0"/>
          </a:p>
        </p:txBody>
      </p:sp>
    </p:spTree>
    <p:extLst>
      <p:ext uri="{BB962C8B-B14F-4D97-AF65-F5344CB8AC3E}">
        <p14:creationId xmlns:p14="http://schemas.microsoft.com/office/powerpoint/2010/main" val="23827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483"/>
                </a:solidFill>
              </a:rPr>
              <a:t>Algorithms</a:t>
            </a:r>
            <a:endParaRPr lang="en-US" sz="17600" dirty="0">
              <a:solidFill>
                <a:srgbClr val="00448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b="1" dirty="0">
                <a:solidFill>
                  <a:schemeClr val="accent1">
                    <a:lumMod val="75000"/>
                  </a:schemeClr>
                </a:solidFill>
              </a:rPr>
              <a:t>Spatial Envelope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9600" dirty="0" smtClean="0"/>
              <a:t>To extract </a:t>
            </a:r>
            <a:r>
              <a:rPr lang="en-US" sz="9600" dirty="0"/>
              <a:t>GIST features of repository </a:t>
            </a:r>
            <a:r>
              <a:rPr lang="en-US" sz="9600" dirty="0" smtClean="0"/>
              <a:t>images </a:t>
            </a:r>
            <a:r>
              <a:rPr lang="en-US" sz="9600" dirty="0"/>
              <a:t>for visual similarities (Oliva&amp;Terralba,2001</a:t>
            </a:r>
            <a:r>
              <a:rPr lang="en-US" sz="9600" dirty="0" smtClean="0"/>
              <a:t>)</a:t>
            </a:r>
          </a:p>
          <a:p>
            <a:endParaRPr lang="en-US" sz="9600" dirty="0"/>
          </a:p>
          <a:p>
            <a:r>
              <a:rPr lang="en-US" sz="9600" b="1" dirty="0">
                <a:solidFill>
                  <a:schemeClr val="accent5">
                    <a:lumMod val="75000"/>
                  </a:schemeClr>
                </a:solidFill>
              </a:rPr>
              <a:t>K-Nearest Neighbors (KNN)</a:t>
            </a:r>
            <a:r>
              <a:rPr lang="en-US" sz="96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9600" dirty="0"/>
              <a:t>To identify similar images based on textual </a:t>
            </a:r>
            <a:r>
              <a:rPr lang="en-US" sz="9600" dirty="0" smtClean="0"/>
              <a:t>distance</a:t>
            </a:r>
          </a:p>
          <a:p>
            <a:pPr marL="0" indent="0">
              <a:buNone/>
            </a:pPr>
            <a:endParaRPr lang="en-US" sz="9600" dirty="0"/>
          </a:p>
          <a:p>
            <a:r>
              <a:rPr lang="en-US" sz="9600" dirty="0"/>
              <a:t>Distance, D = </a:t>
            </a:r>
            <a:r>
              <a:rPr lang="el-GR" sz="9600" dirty="0" smtClean="0">
                <a:solidFill>
                  <a:schemeClr val="accent1">
                    <a:lumMod val="75000"/>
                  </a:schemeClr>
                </a:solidFill>
              </a:rPr>
              <a:t>α</a:t>
            </a:r>
            <a:r>
              <a:rPr lang="en-US" sz="9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</a:rPr>
              <a:t>d(</a:t>
            </a:r>
            <a:r>
              <a:rPr lang="en-US" sz="9600" dirty="0" err="1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sz="9600" baseline="-250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9600" dirty="0" err="1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sz="9600" baseline="-25000" dirty="0" err="1">
                <a:solidFill>
                  <a:schemeClr val="accent1">
                    <a:lumMod val="75000"/>
                  </a:schemeClr>
                </a:solidFill>
              </a:rPr>
              <a:t>j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US" sz="9600" dirty="0" smtClean="0">
                <a:solidFill>
                  <a:schemeClr val="accent1">
                    <a:lumMod val="75000"/>
                  </a:schemeClr>
                </a:solidFill>
              </a:rPr>
              <a:t>+ </a:t>
            </a:r>
            <a:r>
              <a:rPr lang="en-US" sz="9600" dirty="0">
                <a:solidFill>
                  <a:schemeClr val="accent5">
                    <a:lumMod val="75000"/>
                  </a:schemeClr>
                </a:solidFill>
              </a:rPr>
              <a:t>(1- </a:t>
            </a:r>
            <a:r>
              <a:rPr lang="el-GR" sz="9600" dirty="0">
                <a:solidFill>
                  <a:schemeClr val="accent5">
                    <a:lumMod val="75000"/>
                  </a:schemeClr>
                </a:solidFill>
              </a:rPr>
              <a:t>α</a:t>
            </a:r>
            <a:r>
              <a:rPr lang="en-US" sz="9600" dirty="0">
                <a:solidFill>
                  <a:schemeClr val="accent5">
                    <a:lumMod val="75000"/>
                  </a:schemeClr>
                </a:solidFill>
              </a:rPr>
              <a:t>) L(</a:t>
            </a:r>
            <a:r>
              <a:rPr lang="en-US" sz="9600" dirty="0" err="1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sz="9600" baseline="-250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9600" dirty="0">
                <a:solidFill>
                  <a:schemeClr val="accent5">
                    <a:lumMod val="75000"/>
                  </a:schemeClr>
                </a:solidFill>
              </a:rPr>
              <a:t> , </a:t>
            </a:r>
            <a:r>
              <a:rPr lang="en-US" sz="9600" dirty="0" err="1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sz="9600" baseline="-25000" dirty="0" err="1">
                <a:solidFill>
                  <a:schemeClr val="accent5">
                    <a:lumMod val="75000"/>
                  </a:schemeClr>
                </a:solidFill>
              </a:rPr>
              <a:t>j</a:t>
            </a:r>
            <a:r>
              <a:rPr lang="en-US" sz="9600" dirty="0">
                <a:solidFill>
                  <a:schemeClr val="accent5">
                    <a:lumMod val="75000"/>
                  </a:schemeClr>
                </a:solidFill>
              </a:rPr>
              <a:t> ) </a:t>
            </a:r>
            <a:endParaRPr lang="en-US" sz="96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9600" dirty="0"/>
              <a:t> Where, </a:t>
            </a:r>
            <a:r>
              <a:rPr lang="el-GR" sz="9600" dirty="0"/>
              <a:t>α</a:t>
            </a:r>
            <a:r>
              <a:rPr lang="en-US" sz="9600" dirty="0"/>
              <a:t> =  User defined Priority parameter</a:t>
            </a:r>
          </a:p>
          <a:p>
            <a:pPr lvl="1"/>
            <a:r>
              <a:rPr lang="en-US" sz="9600" dirty="0" smtClean="0">
                <a:solidFill>
                  <a:schemeClr val="accent1">
                    <a:lumMod val="75000"/>
                  </a:schemeClr>
                </a:solidFill>
              </a:rPr>
              <a:t>d(</a:t>
            </a:r>
            <a:r>
              <a:rPr lang="en-US" sz="9600" dirty="0" err="1" smtClean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sz="9600" baseline="-25000" dirty="0" err="1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9600" dirty="0" err="1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sz="9600" baseline="-25000" dirty="0" err="1">
                <a:solidFill>
                  <a:schemeClr val="accent1">
                    <a:lumMod val="75000"/>
                  </a:schemeClr>
                </a:solidFill>
              </a:rPr>
              <a:t>j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US" sz="9600" dirty="0"/>
              <a:t>= Difference between Gist feature vector of </a:t>
            </a:r>
            <a:r>
              <a:rPr lang="en-US" sz="9600" dirty="0" err="1"/>
              <a:t>Image</a:t>
            </a:r>
            <a:r>
              <a:rPr lang="en-US" sz="9600" baseline="-25000" dirty="0" err="1"/>
              <a:t>i</a:t>
            </a:r>
            <a:r>
              <a:rPr lang="en-US" sz="9600" dirty="0"/>
              <a:t> &amp; </a:t>
            </a:r>
            <a:r>
              <a:rPr lang="en-US" sz="9600" dirty="0" err="1" smtClean="0"/>
              <a:t>Image</a:t>
            </a:r>
            <a:r>
              <a:rPr lang="en-US" sz="9600" baseline="-25000" dirty="0" err="1" smtClean="0"/>
              <a:t>j</a:t>
            </a:r>
            <a:endParaRPr lang="en-US" sz="9600" baseline="-25000" dirty="0" smtClean="0"/>
          </a:p>
          <a:p>
            <a:pPr lvl="1"/>
            <a:r>
              <a:rPr lang="en-US" sz="9600" dirty="0">
                <a:solidFill>
                  <a:schemeClr val="accent5">
                    <a:lumMod val="75000"/>
                  </a:schemeClr>
                </a:solidFill>
              </a:rPr>
              <a:t>L(</a:t>
            </a:r>
            <a:r>
              <a:rPr lang="en-US" sz="9600" dirty="0" err="1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sz="9600" baseline="-250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9600" dirty="0">
                <a:solidFill>
                  <a:schemeClr val="accent5">
                    <a:lumMod val="75000"/>
                  </a:schemeClr>
                </a:solidFill>
              </a:rPr>
              <a:t> , </a:t>
            </a:r>
            <a:r>
              <a:rPr lang="en-US" sz="9600" dirty="0" err="1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sz="9600" baseline="-25000" dirty="0" err="1">
                <a:solidFill>
                  <a:schemeClr val="accent5">
                    <a:lumMod val="75000"/>
                  </a:schemeClr>
                </a:solidFill>
              </a:rPr>
              <a:t>j</a:t>
            </a:r>
            <a:r>
              <a:rPr lang="en-US" sz="9600" dirty="0">
                <a:solidFill>
                  <a:schemeClr val="accent5">
                    <a:lumMod val="75000"/>
                  </a:schemeClr>
                </a:solidFill>
              </a:rPr>
              <a:t> ) </a:t>
            </a:r>
            <a:r>
              <a:rPr lang="en-US" sz="9600" dirty="0"/>
              <a:t>= </a:t>
            </a:r>
            <a:r>
              <a:rPr lang="en-US" sz="9600" dirty="0" err="1"/>
              <a:t>Levenshtein</a:t>
            </a:r>
            <a:r>
              <a:rPr lang="en-US" sz="9600" dirty="0"/>
              <a:t> (Edit) distance between Metadata of  </a:t>
            </a:r>
            <a:r>
              <a:rPr lang="en-US" sz="9600" dirty="0" err="1"/>
              <a:t>Image</a:t>
            </a:r>
            <a:r>
              <a:rPr lang="en-US" sz="9600" baseline="-25000" dirty="0" err="1"/>
              <a:t>i</a:t>
            </a:r>
            <a:r>
              <a:rPr lang="en-US" sz="9600" dirty="0"/>
              <a:t> &amp; </a:t>
            </a:r>
            <a:r>
              <a:rPr lang="en-US" sz="9600" dirty="0" err="1"/>
              <a:t>Image</a:t>
            </a:r>
            <a:r>
              <a:rPr lang="en-US" sz="9600" baseline="-25000" dirty="0" err="1"/>
              <a:t>j</a:t>
            </a:r>
            <a:r>
              <a:rPr lang="en-US" sz="9600" baseline="-25000" dirty="0"/>
              <a:t> </a:t>
            </a:r>
            <a:endParaRPr lang="en-US" sz="9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4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483"/>
                </a:solidFill>
              </a:rPr>
              <a:t>Performance</a:t>
            </a:r>
            <a:endParaRPr lang="en-US" sz="17600" dirty="0">
              <a:solidFill>
                <a:srgbClr val="00448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0" y="8763000"/>
            <a:ext cx="36454080" cy="20886422"/>
          </a:xfrm>
        </p:spPr>
        <p:txBody>
          <a:bodyPr>
            <a:normAutofit/>
          </a:bodyPr>
          <a:lstStyle/>
          <a:p>
            <a:r>
              <a:rPr lang="en-US" sz="11200" dirty="0" smtClean="0"/>
              <a:t>Feature </a:t>
            </a:r>
            <a:r>
              <a:rPr lang="en-US" sz="11200" dirty="0"/>
              <a:t>extraction for repository image is computed </a:t>
            </a:r>
            <a:r>
              <a:rPr lang="en-US" sz="11200" dirty="0">
                <a:solidFill>
                  <a:srgbClr val="004584"/>
                </a:solidFill>
              </a:rPr>
              <a:t>offline</a:t>
            </a:r>
            <a:r>
              <a:rPr lang="en-US" sz="11200" dirty="0"/>
              <a:t>, so the majority of computation does not affect run time </a:t>
            </a:r>
            <a:r>
              <a:rPr lang="en-US" sz="11200" dirty="0" smtClean="0"/>
              <a:t>performance</a:t>
            </a:r>
          </a:p>
          <a:p>
            <a:r>
              <a:rPr lang="en-US" sz="11200" dirty="0" smtClean="0"/>
              <a:t>Gist distance and textual distance computation </a:t>
            </a:r>
            <a:r>
              <a:rPr lang="en-US" sz="11200" dirty="0"/>
              <a:t>is in </a:t>
            </a:r>
            <a:r>
              <a:rPr lang="en-US" sz="11200" dirty="0">
                <a:solidFill>
                  <a:srgbClr val="004584"/>
                </a:solidFill>
              </a:rPr>
              <a:t>polynomial time</a:t>
            </a:r>
          </a:p>
          <a:p>
            <a:r>
              <a:rPr lang="en-US" sz="11200" dirty="0" smtClean="0">
                <a:solidFill>
                  <a:srgbClr val="004584"/>
                </a:solidFill>
              </a:rPr>
              <a:t>Native </a:t>
            </a:r>
            <a:r>
              <a:rPr lang="en-US" sz="11200" dirty="0"/>
              <a:t>implementation of image retrieval function aims to provide flexibility for future </a:t>
            </a:r>
            <a:r>
              <a:rPr lang="en-US" sz="11200" dirty="0" smtClean="0"/>
              <a:t>optimization</a:t>
            </a:r>
          </a:p>
          <a:p>
            <a:r>
              <a:rPr lang="en-US" sz="11200" dirty="0" smtClean="0"/>
              <a:t>Due to limited time, we could not consult with a geophysicist to evaluate the result</a:t>
            </a:r>
            <a:endParaRPr lang="en-US" sz="11200" dirty="0"/>
          </a:p>
        </p:txBody>
      </p:sp>
    </p:spTree>
    <p:extLst>
      <p:ext uri="{BB962C8B-B14F-4D97-AF65-F5344CB8AC3E}">
        <p14:creationId xmlns:p14="http://schemas.microsoft.com/office/powerpoint/2010/main" val="27610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483"/>
                </a:solidFill>
              </a:rPr>
              <a:t>Challenges</a:t>
            </a:r>
            <a:endParaRPr lang="en-US" sz="17600" dirty="0">
              <a:solidFill>
                <a:srgbClr val="00448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200" dirty="0"/>
              <a:t>Background knowledge about seismic interpretation and geology.</a:t>
            </a:r>
          </a:p>
          <a:p>
            <a:r>
              <a:rPr lang="en-US" sz="11200" dirty="0" smtClean="0"/>
              <a:t>Solving complex math problem from Computer Vision and Machine </a:t>
            </a:r>
            <a:r>
              <a:rPr lang="en-US" sz="11200" dirty="0"/>
              <a:t>L</a:t>
            </a:r>
            <a:r>
              <a:rPr lang="en-US" sz="11200" dirty="0" smtClean="0"/>
              <a:t>earning</a:t>
            </a:r>
          </a:p>
          <a:p>
            <a:r>
              <a:rPr lang="en-US" sz="11200" dirty="0" smtClean="0"/>
              <a:t>Working with WPF(</a:t>
            </a:r>
            <a:r>
              <a:rPr lang="en-US" sz="11200" b="1" dirty="0" smtClean="0"/>
              <a:t>Windows </a:t>
            </a:r>
            <a:r>
              <a:rPr lang="en-US" sz="11200" b="1" dirty="0"/>
              <a:t>Presentation Foundation</a:t>
            </a:r>
            <a:r>
              <a:rPr lang="en-US" sz="11200" dirty="0" smtClean="0"/>
              <a:t>) applications</a:t>
            </a:r>
          </a:p>
          <a:p>
            <a:r>
              <a:rPr lang="en-US" sz="11200" dirty="0"/>
              <a:t>Working with </a:t>
            </a:r>
            <a:r>
              <a:rPr lang="en-US" sz="11200" dirty="0" smtClean="0"/>
              <a:t>Petrel</a:t>
            </a:r>
          </a:p>
        </p:txBody>
      </p:sp>
    </p:spTree>
    <p:extLst>
      <p:ext uri="{BB962C8B-B14F-4D97-AF65-F5344CB8AC3E}">
        <p14:creationId xmlns:p14="http://schemas.microsoft.com/office/powerpoint/2010/main" val="42190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6477000" y="21253255"/>
            <a:ext cx="34396680" cy="8839200"/>
          </a:xfrm>
          <a:prstGeom prst="wedgeRoundRectCallout">
            <a:avLst>
              <a:gd name="adj1" fmla="val 1260"/>
              <a:gd name="adj2" fmla="val -9070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600" dirty="0"/>
              <a:t>Collaborative Filtering is a method of making automatic predictions (filtering) about the interests of a user by collecting preferences from other users.</a:t>
            </a:r>
            <a:endParaRPr lang="en-US" sz="1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584"/>
                </a:solidFill>
              </a:rPr>
              <a:t>Future works</a:t>
            </a:r>
            <a:endParaRPr lang="en-US" sz="17600" dirty="0">
              <a:solidFill>
                <a:srgbClr val="0045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200" dirty="0" smtClean="0"/>
              <a:t>Evaluate and improve the algorithm with geophysicists</a:t>
            </a:r>
          </a:p>
          <a:p>
            <a:r>
              <a:rPr lang="en-US" sz="11200" dirty="0" smtClean="0"/>
              <a:t>Considering metadata structure and indexing for textual similarity</a:t>
            </a:r>
          </a:p>
          <a:p>
            <a:r>
              <a:rPr lang="en-US" sz="11200" dirty="0" smtClean="0"/>
              <a:t>Optimizing the gist features extraction</a:t>
            </a:r>
          </a:p>
          <a:p>
            <a:r>
              <a:rPr lang="en-US" sz="11200" dirty="0" smtClean="0"/>
              <a:t>Design </a:t>
            </a:r>
            <a:r>
              <a:rPr lang="en-US" sz="11200" dirty="0"/>
              <a:t>and implement </a:t>
            </a:r>
            <a:r>
              <a:rPr lang="en-US" sz="11200" dirty="0" smtClean="0"/>
              <a:t>“collaborative </a:t>
            </a:r>
            <a:r>
              <a:rPr lang="en-US" sz="11200" dirty="0"/>
              <a:t>filtering” regarding similar seismic image recommendation (based on metadata</a:t>
            </a:r>
            <a:r>
              <a:rPr lang="en-US" sz="11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805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4648193"/>
          </a:xfrm>
        </p:spPr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584"/>
                </a:solidFill>
              </a:rPr>
              <a:t>Collaborative </a:t>
            </a:r>
            <a:r>
              <a:rPr lang="en-US" sz="17600" dirty="0">
                <a:solidFill>
                  <a:srgbClr val="004584"/>
                </a:solidFill>
              </a:rPr>
              <a:t>Filtering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197023"/>
              </p:ext>
            </p:extLst>
          </p:nvPr>
        </p:nvGraphicFramePr>
        <p:xfrm>
          <a:off x="3017838" y="8763000"/>
          <a:ext cx="37855525" cy="189737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71105"/>
                <a:gridCol w="7571105"/>
                <a:gridCol w="7571105"/>
                <a:gridCol w="7571105"/>
                <a:gridCol w="7571105"/>
              </a:tblGrid>
              <a:tr h="4129499"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Pictures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Books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Movies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200" dirty="0" smtClean="0"/>
                        <a:t>Video</a:t>
                      </a:r>
                      <a:r>
                        <a:rPr lang="en-US" sz="11200" baseline="0" dirty="0" smtClean="0"/>
                        <a:t> games</a:t>
                      </a:r>
                      <a:endParaRPr lang="en-US" sz="11200" dirty="0" smtClean="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A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B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C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D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E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???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12649200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114" y="185928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57" y="24536399"/>
            <a:ext cx="32004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543" y="15773400"/>
            <a:ext cx="32004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0" y="18734314"/>
            <a:ext cx="32004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14" y="24514628"/>
            <a:ext cx="32004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0" y="12573000"/>
            <a:ext cx="32004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0" y="21793200"/>
            <a:ext cx="32004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943" y="12616543"/>
            <a:ext cx="32004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0" y="13034827"/>
            <a:ext cx="2712671" cy="24944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864" y="22146170"/>
            <a:ext cx="2712671" cy="24944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264" y="16087454"/>
            <a:ext cx="2712671" cy="2494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886" y="19087284"/>
            <a:ext cx="2712671" cy="24944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807" y="16087454"/>
            <a:ext cx="2712671" cy="24944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807" y="25026257"/>
            <a:ext cx="2712671" cy="24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4648193"/>
          </a:xfrm>
        </p:spPr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584"/>
                </a:solidFill>
              </a:rPr>
              <a:t>Collaborative </a:t>
            </a:r>
            <a:r>
              <a:rPr lang="en-US" sz="17600" dirty="0">
                <a:solidFill>
                  <a:srgbClr val="004584"/>
                </a:solidFill>
              </a:rPr>
              <a:t>Filtering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253820"/>
              </p:ext>
            </p:extLst>
          </p:nvPr>
        </p:nvGraphicFramePr>
        <p:xfrm>
          <a:off x="3017838" y="8763000"/>
          <a:ext cx="37855525" cy="189737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71105"/>
                <a:gridCol w="7571105"/>
                <a:gridCol w="7571105"/>
                <a:gridCol w="7571105"/>
                <a:gridCol w="7571105"/>
              </a:tblGrid>
              <a:tr h="4129499"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Pictures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Books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Movies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200" dirty="0" smtClean="0"/>
                        <a:t>Video</a:t>
                      </a:r>
                      <a:r>
                        <a:rPr lang="en-US" sz="11200" baseline="0" dirty="0" smtClean="0"/>
                        <a:t> games</a:t>
                      </a:r>
                      <a:endParaRPr lang="en-US" sz="11200" dirty="0" smtClean="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A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B</a:t>
                      </a:r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C</a:t>
                      </a:r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D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E</a:t>
                      </a:r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???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12649200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114" y="185928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57" y="24536399"/>
            <a:ext cx="32004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543" y="15773400"/>
            <a:ext cx="32004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0" y="18734314"/>
            <a:ext cx="32004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14" y="24514628"/>
            <a:ext cx="32004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0" y="12573000"/>
            <a:ext cx="32004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0" y="21793200"/>
            <a:ext cx="32004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943" y="12616543"/>
            <a:ext cx="32004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0" y="13034827"/>
            <a:ext cx="2712671" cy="24944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864" y="22146170"/>
            <a:ext cx="2712671" cy="24944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264" y="16087454"/>
            <a:ext cx="2712671" cy="2494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886" y="19087284"/>
            <a:ext cx="2712671" cy="24944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807" y="16087454"/>
            <a:ext cx="2712671" cy="24944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807" y="25026257"/>
            <a:ext cx="2712671" cy="24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9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4648193"/>
          </a:xfrm>
        </p:spPr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584"/>
                </a:solidFill>
              </a:rPr>
              <a:t>Collaborative </a:t>
            </a:r>
            <a:r>
              <a:rPr lang="en-US" sz="17600" dirty="0">
                <a:solidFill>
                  <a:srgbClr val="004584"/>
                </a:solidFill>
              </a:rPr>
              <a:t>Filtering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273843"/>
              </p:ext>
            </p:extLst>
          </p:nvPr>
        </p:nvGraphicFramePr>
        <p:xfrm>
          <a:off x="3017838" y="8763000"/>
          <a:ext cx="37855525" cy="189737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571105"/>
                <a:gridCol w="7571105"/>
                <a:gridCol w="7571105"/>
                <a:gridCol w="7571105"/>
                <a:gridCol w="7571105"/>
              </a:tblGrid>
              <a:tr h="4129499"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Pictures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Books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Movies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200" dirty="0" smtClean="0"/>
                        <a:t>Video</a:t>
                      </a:r>
                      <a:r>
                        <a:rPr lang="en-US" sz="11200" baseline="0" dirty="0" smtClean="0"/>
                        <a:t> games</a:t>
                      </a:r>
                      <a:endParaRPr lang="en-US" sz="11200" dirty="0" smtClean="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A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B</a:t>
                      </a:r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C</a:t>
                      </a:r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D</a:t>
                      </a:r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/>
                    </a:p>
                  </a:txBody>
                  <a:tcPr/>
                </a:tc>
              </a:tr>
              <a:tr h="2968860">
                <a:tc>
                  <a:txBody>
                    <a:bodyPr/>
                    <a:lstStyle/>
                    <a:p>
                      <a:pPr algn="ctr"/>
                      <a:r>
                        <a:rPr lang="en-US" sz="11200" dirty="0" smtClean="0"/>
                        <a:t>E</a:t>
                      </a:r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2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12649200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114" y="185928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57" y="24536399"/>
            <a:ext cx="32004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543" y="15773400"/>
            <a:ext cx="32004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0" y="18734314"/>
            <a:ext cx="32004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14" y="24514628"/>
            <a:ext cx="32004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0" y="12573000"/>
            <a:ext cx="32004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0" y="21793200"/>
            <a:ext cx="32004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943" y="12616543"/>
            <a:ext cx="32004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0" y="13034827"/>
            <a:ext cx="2712671" cy="24944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864" y="22146170"/>
            <a:ext cx="2712671" cy="24944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264" y="16087454"/>
            <a:ext cx="2712671" cy="2494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886" y="19087284"/>
            <a:ext cx="2712671" cy="24944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807" y="16087454"/>
            <a:ext cx="2712671" cy="24944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807" y="25026257"/>
            <a:ext cx="2712671" cy="24944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264" y="25074427"/>
            <a:ext cx="2712671" cy="24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17600" dirty="0">
                <a:solidFill>
                  <a:srgbClr val="004584"/>
                </a:solidFill>
              </a:rPr>
              <a:t>Take away f</a:t>
            </a:r>
            <a:r>
              <a:rPr lang="en-US" sz="17600" dirty="0" smtClean="0">
                <a:solidFill>
                  <a:srgbClr val="004584"/>
                </a:solidFill>
              </a:rPr>
              <a:t>rom my internship</a:t>
            </a:r>
            <a:endParaRPr lang="en-US" sz="17600" dirty="0">
              <a:solidFill>
                <a:srgbClr val="0045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482886" y="9488909"/>
            <a:ext cx="9601605" cy="8392176"/>
            <a:chOff x="5181599" y="9402452"/>
            <a:chExt cx="9601605" cy="83921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599" y="9402452"/>
              <a:ext cx="9601605" cy="637094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29105" y="16378856"/>
              <a:ext cx="7789312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Got Experience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064856" y="9402453"/>
            <a:ext cx="9910751" cy="8445975"/>
            <a:chOff x="29064856" y="9402453"/>
            <a:chExt cx="9910751" cy="8445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4856" y="9402453"/>
              <a:ext cx="9910751" cy="72352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780732" y="16432656"/>
              <a:ext cx="5703806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Networking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81599" y="20235239"/>
            <a:ext cx="11963400" cy="8197760"/>
            <a:chOff x="5181599" y="20235239"/>
            <a:chExt cx="11963400" cy="8197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599" y="20235239"/>
              <a:ext cx="11963400" cy="672941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020343" y="27017227"/>
              <a:ext cx="8526693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Money was good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7998056" y="19615828"/>
            <a:ext cx="10977551" cy="8922486"/>
            <a:chOff x="27998056" y="19615828"/>
            <a:chExt cx="10977551" cy="89224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8056" y="19615828"/>
              <a:ext cx="10977551" cy="729513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998056" y="27122542"/>
              <a:ext cx="10669909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 with new Friends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338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584"/>
                </a:solidFill>
              </a:rPr>
              <a:t>Acknowledgment</a:t>
            </a:r>
            <a:endParaRPr lang="en-US" sz="17600" dirty="0">
              <a:solidFill>
                <a:srgbClr val="0045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200" dirty="0" smtClean="0"/>
              <a:t>Special Thanks to</a:t>
            </a:r>
          </a:p>
          <a:p>
            <a:r>
              <a:rPr lang="en-US" sz="11200" dirty="0" smtClean="0"/>
              <a:t>Fangkai Yang</a:t>
            </a:r>
          </a:p>
          <a:p>
            <a:r>
              <a:rPr lang="en-US" sz="11200" dirty="0" smtClean="0"/>
              <a:t>Floyd Broussard</a:t>
            </a:r>
          </a:p>
          <a:p>
            <a:r>
              <a:rPr lang="en-US" sz="11200" dirty="0" smtClean="0"/>
              <a:t>Peter Zaborski</a:t>
            </a:r>
          </a:p>
          <a:p>
            <a:r>
              <a:rPr lang="en-US" sz="11200" dirty="0" smtClean="0"/>
              <a:t>Siham Jami</a:t>
            </a:r>
          </a:p>
          <a:p>
            <a:r>
              <a:rPr lang="en-US" sz="11200" dirty="0" smtClean="0"/>
              <a:t>All interns</a:t>
            </a:r>
            <a:endParaRPr lang="en-US" sz="11200" dirty="0"/>
          </a:p>
        </p:txBody>
      </p:sp>
    </p:spTree>
    <p:extLst>
      <p:ext uri="{BB962C8B-B14F-4D97-AF65-F5344CB8AC3E}">
        <p14:creationId xmlns:p14="http://schemas.microsoft.com/office/powerpoint/2010/main" val="9122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40" y="544307"/>
            <a:ext cx="37856160" cy="1219193"/>
          </a:xfrm>
        </p:spPr>
        <p:txBody>
          <a:bodyPr>
            <a:normAutofit fontScale="90000"/>
          </a:bodyPr>
          <a:lstStyle/>
          <a:p>
            <a:r>
              <a:rPr lang="en-US" sz="17600" dirty="0" smtClean="0">
                <a:solidFill>
                  <a:srgbClr val="004483"/>
                </a:solidFill>
              </a:rPr>
              <a:t>Demo</a:t>
            </a:r>
            <a:endParaRPr lang="en-US" sz="17600" dirty="0">
              <a:solidFill>
                <a:srgbClr val="004483"/>
              </a:solidFill>
            </a:endParaRPr>
          </a:p>
        </p:txBody>
      </p:sp>
      <p:pic>
        <p:nvPicPr>
          <p:cNvPr id="5" name="final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607" y="1990041"/>
            <a:ext cx="41495393" cy="27659697"/>
          </a:xfrm>
        </p:spPr>
      </p:pic>
    </p:spTree>
    <p:extLst>
      <p:ext uri="{BB962C8B-B14F-4D97-AF65-F5344CB8AC3E}">
        <p14:creationId xmlns:p14="http://schemas.microsoft.com/office/powerpoint/2010/main" val="392570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0" y="609600"/>
            <a:ext cx="37856160" cy="6362702"/>
          </a:xfrm>
        </p:spPr>
        <p:txBody>
          <a:bodyPr>
            <a:normAutofit/>
          </a:bodyPr>
          <a:lstStyle/>
          <a:p>
            <a:pPr algn="ctr"/>
            <a:r>
              <a:rPr lang="en-US" sz="20000" dirty="0">
                <a:solidFill>
                  <a:srgbClr val="002060"/>
                </a:solidFill>
              </a:rPr>
              <a:t>About 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0" y="6972302"/>
            <a:ext cx="37856160" cy="21191222"/>
          </a:xfrm>
        </p:spPr>
        <p:txBody>
          <a:bodyPr>
            <a:normAutofit lnSpcReduction="10000"/>
          </a:bodyPr>
          <a:lstStyle/>
          <a:p>
            <a:pPr marL="1143000" indent="-1143000"/>
            <a:r>
              <a:rPr lang="en-US" sz="9600" dirty="0"/>
              <a:t>Born in Bangladesh</a:t>
            </a:r>
          </a:p>
          <a:p>
            <a:pPr marL="1143000" indent="-1143000"/>
            <a:r>
              <a:rPr lang="en-US" sz="9600" dirty="0"/>
              <a:t>BS in CSE from BUET, Bangladesh</a:t>
            </a:r>
          </a:p>
          <a:p>
            <a:pPr marL="1143000" indent="-1143000"/>
            <a:r>
              <a:rPr lang="en-US" sz="9600" dirty="0"/>
              <a:t>PhD Student, CS, University of </a:t>
            </a:r>
            <a:r>
              <a:rPr lang="en-US" sz="9600" dirty="0" smtClean="0"/>
              <a:t>Houston</a:t>
            </a:r>
          </a:p>
          <a:p>
            <a:pPr marL="3337560" lvl="1" indent="-1143000"/>
            <a:r>
              <a:rPr lang="en-US" sz="7680" dirty="0" smtClean="0"/>
              <a:t>Research interest: Volunteer/Cloud </a:t>
            </a:r>
            <a:r>
              <a:rPr lang="en-US" sz="7680" dirty="0" smtClean="0"/>
              <a:t>computation</a:t>
            </a:r>
          </a:p>
          <a:p>
            <a:pPr marL="3337560" lvl="1" indent="-1143000"/>
            <a:r>
              <a:rPr lang="en-US" sz="7680" dirty="0"/>
              <a:t>Teaching Assistant, University of </a:t>
            </a:r>
            <a:r>
              <a:rPr lang="en-US" sz="7680" dirty="0"/>
              <a:t>Houston (2012-present</a:t>
            </a:r>
            <a:r>
              <a:rPr lang="en-US" sz="7680" dirty="0" smtClean="0"/>
              <a:t>)</a:t>
            </a:r>
            <a:endParaRPr lang="en-US" sz="7680" dirty="0"/>
          </a:p>
          <a:p>
            <a:pPr marL="1143000" indent="-1143000"/>
            <a:r>
              <a:rPr lang="en-US" sz="9600" dirty="0" smtClean="0"/>
              <a:t>Experience:</a:t>
            </a:r>
          </a:p>
          <a:p>
            <a:pPr marL="3337560" lvl="1" indent="-1143000"/>
            <a:r>
              <a:rPr lang="en-US" sz="7680" dirty="0" smtClean="0"/>
              <a:t>Software Engineer Intern, Schlumberger Information Solutions 2015</a:t>
            </a:r>
          </a:p>
          <a:p>
            <a:pPr marL="3337560" lvl="1" indent="-1143000"/>
            <a:r>
              <a:rPr lang="en-US" sz="7680" dirty="0" smtClean="0"/>
              <a:t>Finalist</a:t>
            </a:r>
            <a:r>
              <a:rPr lang="en-US" sz="7680" dirty="0" smtClean="0"/>
              <a:t>, Ocean Academic competition </a:t>
            </a:r>
            <a:r>
              <a:rPr lang="en-US" sz="7680" dirty="0" smtClean="0"/>
              <a:t>2015</a:t>
            </a:r>
          </a:p>
          <a:p>
            <a:pPr marL="3337560" lvl="1" indent="-1143000"/>
            <a:r>
              <a:rPr lang="en-US" sz="7680" dirty="0" smtClean="0"/>
              <a:t>Software Intern, </a:t>
            </a:r>
            <a:r>
              <a:rPr lang="en-US" sz="7680" dirty="0" err="1" smtClean="0"/>
              <a:t>Advantek</a:t>
            </a:r>
            <a:r>
              <a:rPr lang="en-US" sz="7680" dirty="0" smtClean="0"/>
              <a:t> </a:t>
            </a:r>
            <a:r>
              <a:rPr lang="en-US" sz="7680" dirty="0" err="1" smtClean="0"/>
              <a:t>Internation</a:t>
            </a:r>
            <a:r>
              <a:rPr lang="en-US" sz="7680" dirty="0" smtClean="0"/>
              <a:t>, Houston, Texas</a:t>
            </a:r>
          </a:p>
          <a:p>
            <a:pPr marL="3337560" lvl="1" indent="-1143000"/>
            <a:r>
              <a:rPr lang="en-US" sz="7680" dirty="0" smtClean="0"/>
              <a:t>Deputy Manager, IT, </a:t>
            </a:r>
            <a:r>
              <a:rPr lang="en-US" sz="7680" dirty="0" err="1" smtClean="0"/>
              <a:t>Abul</a:t>
            </a:r>
            <a:r>
              <a:rPr lang="en-US" sz="7680" dirty="0" smtClean="0"/>
              <a:t> </a:t>
            </a:r>
            <a:r>
              <a:rPr lang="en-US" sz="7680" dirty="0" err="1" smtClean="0"/>
              <a:t>Khair</a:t>
            </a:r>
            <a:r>
              <a:rPr lang="en-US" sz="7680" dirty="0" smtClean="0"/>
              <a:t> Group, Bangladesh</a:t>
            </a:r>
          </a:p>
          <a:p>
            <a:pPr marL="3337560" lvl="1" indent="-1143000"/>
            <a:r>
              <a:rPr lang="en-US" sz="7680" dirty="0" smtClean="0"/>
              <a:t>Specialist, </a:t>
            </a:r>
            <a:r>
              <a:rPr lang="en-US" sz="7680" dirty="0" err="1" smtClean="0"/>
              <a:t>Robi</a:t>
            </a:r>
            <a:r>
              <a:rPr lang="en-US" sz="7680" dirty="0" smtClean="0"/>
              <a:t> Axiata Limited, Bangladesh</a:t>
            </a:r>
          </a:p>
          <a:p>
            <a:pPr marL="3337560" lvl="1" indent="-1143000"/>
            <a:r>
              <a:rPr lang="en-US" sz="7680" dirty="0" smtClean="0"/>
              <a:t>Software Engineer, </a:t>
            </a:r>
            <a:r>
              <a:rPr lang="en-US" sz="7680" dirty="0" err="1" smtClean="0"/>
              <a:t>Vonair</a:t>
            </a:r>
            <a:r>
              <a:rPr lang="en-US" sz="7680" dirty="0" smtClean="0"/>
              <a:t> software services, Bangladesh</a:t>
            </a:r>
            <a:endParaRPr lang="en-US" sz="7680" dirty="0" smtClean="0"/>
          </a:p>
          <a:p>
            <a:pPr marL="1143000" indent="-1143000"/>
            <a:r>
              <a:rPr lang="en-US" sz="9600" dirty="0" smtClean="0"/>
              <a:t>Interest:</a:t>
            </a:r>
          </a:p>
          <a:p>
            <a:pPr marL="3337560" lvl="1" indent="-1143000"/>
            <a:r>
              <a:rPr lang="en-US" sz="7680" dirty="0" smtClean="0"/>
              <a:t>Love </a:t>
            </a:r>
            <a:r>
              <a:rPr lang="en-US" sz="7680" dirty="0" smtClean="0"/>
              <a:t>Travelling, Drawing Sketches, Photography</a:t>
            </a:r>
          </a:p>
          <a:p>
            <a:pPr marL="1143000" indent="-1143000"/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1420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0" y="11811000"/>
            <a:ext cx="37856160" cy="6096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1900" dirty="0" smtClean="0">
                <a:solidFill>
                  <a:srgbClr val="004584"/>
                </a:solidFill>
                <a:latin typeface="Elephant" panose="02020904090505020303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0" dirty="0">
                <a:solidFill>
                  <a:srgbClr val="002060"/>
                </a:solidFill>
              </a:rPr>
              <a:t>Problem Description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0" y="7620000"/>
            <a:ext cx="37856160" cy="20886422"/>
          </a:xfrm>
        </p:spPr>
        <p:txBody>
          <a:bodyPr/>
          <a:lstStyle/>
          <a:p>
            <a:r>
              <a:rPr lang="en-US" sz="11200" dirty="0" smtClean="0"/>
              <a:t>Bob has to interpret a new seismic image to identify a sweet spot</a:t>
            </a:r>
          </a:p>
          <a:p>
            <a:r>
              <a:rPr lang="en-US" sz="11200" dirty="0" smtClean="0"/>
              <a:t>Bob searches through the huge image repository manually</a:t>
            </a:r>
          </a:p>
          <a:p>
            <a:r>
              <a:rPr lang="en-US" sz="11200" dirty="0" smtClean="0"/>
              <a:t>Finds a set of Seismic images that he thinks looks similar to his reference image</a:t>
            </a:r>
          </a:p>
          <a:p>
            <a:r>
              <a:rPr lang="en-US" sz="11200" dirty="0" smtClean="0"/>
              <a:t>Checks the metadata of each of these images to find images whose contents match with the reference image</a:t>
            </a:r>
          </a:p>
          <a:p>
            <a:r>
              <a:rPr lang="en-US" sz="11200" dirty="0" smtClean="0"/>
              <a:t>Bob now studies the set of images that are really similar to the reference image.</a:t>
            </a:r>
          </a:p>
          <a:p>
            <a:r>
              <a:rPr lang="en-US" sz="11200" dirty="0" smtClean="0"/>
              <a:t>Bob makes a decision.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483"/>
                </a:solidFill>
              </a:rPr>
              <a:t>Motivation</a:t>
            </a:r>
            <a:endParaRPr lang="en-US" sz="17600" dirty="0">
              <a:solidFill>
                <a:srgbClr val="00448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0" y="8763000"/>
            <a:ext cx="38217566" cy="20886422"/>
          </a:xfrm>
        </p:spPr>
        <p:txBody>
          <a:bodyPr>
            <a:normAutofit/>
          </a:bodyPr>
          <a:lstStyle/>
          <a:p>
            <a:pPr algn="just"/>
            <a:r>
              <a:rPr lang="en-US" sz="11200" dirty="0"/>
              <a:t>Geophysicists have to spend huge amount of time </a:t>
            </a:r>
            <a:r>
              <a:rPr lang="en-US" sz="11200" dirty="0" smtClean="0"/>
              <a:t>in looking for similar historical </a:t>
            </a:r>
            <a:r>
              <a:rPr lang="en-US" sz="11200" dirty="0"/>
              <a:t>cases from </a:t>
            </a:r>
            <a:r>
              <a:rPr lang="en-US" sz="11200" dirty="0" smtClean="0"/>
              <a:t>repository </a:t>
            </a:r>
            <a:r>
              <a:rPr lang="en-US" sz="11200" dirty="0"/>
              <a:t>in order to interpret a new seismic image.</a:t>
            </a:r>
          </a:p>
          <a:p>
            <a:pPr marL="0" indent="0" algn="just">
              <a:buNone/>
            </a:pPr>
            <a:endParaRPr lang="en-US" sz="9600" dirty="0"/>
          </a:p>
          <a:p>
            <a:pPr algn="just"/>
            <a:r>
              <a:rPr lang="en-US" sz="11200" dirty="0"/>
              <a:t>It will save them huge amount of time and increase productivity if a software can </a:t>
            </a:r>
          </a:p>
          <a:p>
            <a:pPr marL="3291840" lvl="2" algn="just">
              <a:spcBef>
                <a:spcPts val="4800"/>
              </a:spcBef>
            </a:pPr>
            <a:r>
              <a:rPr lang="en-US" sz="9280" dirty="0"/>
              <a:t>a</a:t>
            </a:r>
            <a:r>
              <a:rPr lang="en-US" sz="9280" dirty="0" smtClean="0"/>
              <a:t>nalyze </a:t>
            </a:r>
            <a:r>
              <a:rPr lang="en-US" sz="9280" dirty="0"/>
              <a:t>stored repository images </a:t>
            </a:r>
          </a:p>
          <a:p>
            <a:pPr marL="3291840" lvl="2" algn="just">
              <a:spcBef>
                <a:spcPts val="4800"/>
              </a:spcBef>
            </a:pPr>
            <a:r>
              <a:rPr lang="en-US" sz="9280" dirty="0"/>
              <a:t>s</a:t>
            </a:r>
            <a:r>
              <a:rPr lang="en-US" sz="9280" dirty="0" smtClean="0"/>
              <a:t>uggest </a:t>
            </a:r>
            <a:r>
              <a:rPr lang="en-US" sz="9280" dirty="0"/>
              <a:t>similar seismic images to geophysicists and </a:t>
            </a:r>
          </a:p>
          <a:p>
            <a:pPr marL="3291840" lvl="2" algn="just">
              <a:spcBef>
                <a:spcPts val="4800"/>
              </a:spcBef>
            </a:pPr>
            <a:r>
              <a:rPr lang="en-US" sz="9280" dirty="0"/>
              <a:t>a</a:t>
            </a:r>
            <a:r>
              <a:rPr lang="en-US" sz="9280" dirty="0" smtClean="0"/>
              <a:t>ccelerate </a:t>
            </a:r>
            <a:r>
              <a:rPr lang="en-US" sz="9280" dirty="0"/>
              <a:t>the interpretation of new seismic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0" y="2246979"/>
            <a:ext cx="7972425" cy="619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00" y="21717000"/>
            <a:ext cx="4267201" cy="57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8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483"/>
                </a:solidFill>
              </a:rPr>
              <a:t>Content-based Similarity Identification</a:t>
            </a:r>
            <a:endParaRPr lang="en-US" sz="17600" dirty="0">
              <a:solidFill>
                <a:srgbClr val="00448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925" y="9677400"/>
            <a:ext cx="39503350" cy="19727863"/>
          </a:xfrm>
        </p:spPr>
        <p:txBody>
          <a:bodyPr>
            <a:normAutofit/>
          </a:bodyPr>
          <a:lstStyle/>
          <a:p>
            <a:r>
              <a:rPr lang="en-US" sz="11200" dirty="0" smtClean="0"/>
              <a:t>Consider </a:t>
            </a:r>
            <a:r>
              <a:rPr lang="en-US" sz="11200" dirty="0"/>
              <a:t>both </a:t>
            </a:r>
            <a:r>
              <a:rPr lang="en-US" sz="11200" dirty="0">
                <a:solidFill>
                  <a:srgbClr val="FF0000"/>
                </a:solidFill>
              </a:rPr>
              <a:t>visual</a:t>
            </a:r>
            <a:r>
              <a:rPr lang="en-US" sz="11200" dirty="0"/>
              <a:t> and </a:t>
            </a:r>
            <a:r>
              <a:rPr lang="en-US" sz="11200" dirty="0">
                <a:solidFill>
                  <a:srgbClr val="FF0000"/>
                </a:solidFill>
              </a:rPr>
              <a:t>textual</a:t>
            </a:r>
            <a:r>
              <a:rPr lang="en-US" sz="11200" dirty="0"/>
              <a:t> information of repository images for similarity identification and </a:t>
            </a:r>
            <a:r>
              <a:rPr lang="en-US" sz="11200" dirty="0" smtClean="0"/>
              <a:t>retrieval</a:t>
            </a:r>
          </a:p>
          <a:p>
            <a:r>
              <a:rPr lang="en-US" sz="11200" dirty="0" smtClean="0"/>
              <a:t>Visual </a:t>
            </a:r>
            <a:r>
              <a:rPr lang="en-US" sz="11200" dirty="0"/>
              <a:t>features vary because of resolution and noise, and textual information complements visual features</a:t>
            </a:r>
            <a:r>
              <a:rPr lang="en-US" sz="11200" dirty="0" smtClean="0"/>
              <a:t>.</a:t>
            </a:r>
          </a:p>
          <a:p>
            <a:pPr marL="0" indent="0">
              <a:buNone/>
            </a:pPr>
            <a:endParaRPr lang="en-US" sz="11200" dirty="0" smtClean="0"/>
          </a:p>
          <a:p>
            <a:pPr marL="0" indent="0">
              <a:buNone/>
            </a:pPr>
            <a:endParaRPr lang="en-US" sz="11200" dirty="0"/>
          </a:p>
          <a:p>
            <a:pPr marL="0" indent="0">
              <a:buNone/>
            </a:pPr>
            <a:endParaRPr lang="en-US" sz="11200" dirty="0" smtClean="0"/>
          </a:p>
          <a:p>
            <a:pPr marL="0" indent="0">
              <a:buNone/>
            </a:pPr>
            <a:endParaRPr lang="en-US" sz="11200" dirty="0" smtClean="0"/>
          </a:p>
          <a:p>
            <a:r>
              <a:rPr lang="en-US" sz="11200" dirty="0" smtClean="0"/>
              <a:t>Allow </a:t>
            </a:r>
            <a:r>
              <a:rPr lang="en-US" sz="11200" dirty="0"/>
              <a:t>user to provide feedback and refine search </a:t>
            </a:r>
            <a:r>
              <a:rPr lang="en-US" sz="11200" dirty="0" smtClean="0"/>
              <a:t>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105" y="16992355"/>
            <a:ext cx="7318570" cy="56776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12165" y="22870794"/>
            <a:ext cx="515237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Salt dome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70846" y="22925131"/>
            <a:ext cx="233108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479" y="16992355"/>
            <a:ext cx="7880635" cy="57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483"/>
                </a:solidFill>
              </a:rPr>
              <a:t>Content-based Similarity Identification</a:t>
            </a:r>
            <a:endParaRPr lang="en-US" sz="17600" dirty="0">
              <a:solidFill>
                <a:srgbClr val="00448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925" y="9982200"/>
            <a:ext cx="39503350" cy="19423063"/>
          </a:xfrm>
        </p:spPr>
        <p:txBody>
          <a:bodyPr/>
          <a:lstStyle/>
          <a:p>
            <a:pPr marL="0" indent="0">
              <a:buNone/>
            </a:pPr>
            <a:r>
              <a:rPr lang="en-US" sz="11200" b="1" dirty="0" smtClean="0"/>
              <a:t>3 steps:</a:t>
            </a:r>
            <a:endParaRPr lang="en-US" sz="11200" dirty="0" smtClean="0"/>
          </a:p>
          <a:p>
            <a:r>
              <a:rPr lang="en-US" sz="11200" dirty="0"/>
              <a:t>U</a:t>
            </a:r>
            <a:r>
              <a:rPr lang="en-US" sz="11200" dirty="0" smtClean="0"/>
              <a:t>se </a:t>
            </a:r>
            <a:r>
              <a:rPr lang="en-US" sz="11200" dirty="0"/>
              <a:t>c</a:t>
            </a:r>
            <a:r>
              <a:rPr lang="en-US" sz="11200" dirty="0" smtClean="0"/>
              <a:t>omputer vision algorithm called </a:t>
            </a:r>
            <a:r>
              <a:rPr lang="en-US" sz="11200" dirty="0" smtClean="0">
                <a:solidFill>
                  <a:srgbClr val="FF0000"/>
                </a:solidFill>
              </a:rPr>
              <a:t>spatial envelope </a:t>
            </a:r>
            <a:r>
              <a:rPr lang="en-US" sz="11200" dirty="0" smtClean="0"/>
              <a:t>to extract GIST feature and identify visually similar image</a:t>
            </a:r>
          </a:p>
          <a:p>
            <a:r>
              <a:rPr lang="en-US" sz="11200" dirty="0"/>
              <a:t>R</a:t>
            </a:r>
            <a:r>
              <a:rPr lang="en-US" sz="11200" dirty="0" smtClean="0"/>
              <a:t>eceive </a:t>
            </a:r>
            <a:r>
              <a:rPr lang="en-US" sz="11200" dirty="0" smtClean="0">
                <a:solidFill>
                  <a:srgbClr val="FF0000"/>
                </a:solidFill>
              </a:rPr>
              <a:t>user feedback </a:t>
            </a:r>
            <a:r>
              <a:rPr lang="en-US" sz="11200" dirty="0" smtClean="0"/>
              <a:t>on suggested images</a:t>
            </a:r>
          </a:p>
          <a:p>
            <a:r>
              <a:rPr lang="en-US" sz="11200" dirty="0"/>
              <a:t>R</a:t>
            </a:r>
            <a:r>
              <a:rPr lang="en-US" sz="11200" dirty="0" smtClean="0"/>
              <a:t>efine results based on </a:t>
            </a:r>
            <a:r>
              <a:rPr lang="en-US" sz="11200" dirty="0" smtClean="0">
                <a:solidFill>
                  <a:srgbClr val="FF0000"/>
                </a:solidFill>
              </a:rPr>
              <a:t>textual distance</a:t>
            </a:r>
          </a:p>
          <a:p>
            <a:pPr marL="0" indent="0">
              <a:buNone/>
            </a:pP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0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9424203" y="17985430"/>
            <a:ext cx="8652410" cy="8461605"/>
            <a:chOff x="19424203" y="17985430"/>
            <a:chExt cx="8652410" cy="8461605"/>
          </a:xfrm>
        </p:grpSpPr>
        <p:pic>
          <p:nvPicPr>
            <p:cNvPr id="42" name="Content Placeholder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4203" y="19095500"/>
              <a:ext cx="8652410" cy="7351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1" name="TextBox 50"/>
            <p:cNvSpPr txBox="1"/>
            <p:nvPr/>
          </p:nvSpPr>
          <p:spPr>
            <a:xfrm>
              <a:off x="20477232" y="17985430"/>
              <a:ext cx="610936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/>
                <a:t>Saved </a:t>
              </a:r>
              <a:r>
                <a:rPr lang="en-US" sz="5400" dirty="0"/>
                <a:t>g</a:t>
              </a:r>
              <a:r>
                <a:rPr lang="en-US" sz="5400" dirty="0" smtClean="0"/>
                <a:t>ist features</a:t>
              </a:r>
              <a:endParaRPr lang="en-US" sz="5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9704" y="455996"/>
            <a:ext cx="17099280" cy="2945273"/>
          </a:xfrm>
        </p:spPr>
        <p:txBody>
          <a:bodyPr>
            <a:normAutofit/>
          </a:bodyPr>
          <a:lstStyle/>
          <a:p>
            <a:r>
              <a:rPr lang="en-US" sz="17600" dirty="0">
                <a:solidFill>
                  <a:srgbClr val="004483"/>
                </a:solidFill>
              </a:rPr>
              <a:t>Plugin Workflow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655661" y="10594913"/>
            <a:ext cx="3713397" cy="1771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8076613" y="10500585"/>
            <a:ext cx="3131908" cy="186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74435" y="6169034"/>
            <a:ext cx="13074064" cy="9152859"/>
            <a:chOff x="674435" y="6169034"/>
            <a:chExt cx="13074064" cy="9152859"/>
          </a:xfrm>
        </p:grpSpPr>
        <p:pic>
          <p:nvPicPr>
            <p:cNvPr id="6" name="Content Placeholder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35" y="7239265"/>
              <a:ext cx="13074064" cy="80826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579434" y="6169034"/>
              <a:ext cx="8399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/>
                <a:t>3D Seismic Object</a:t>
              </a:r>
              <a:endParaRPr lang="en-US" sz="54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4831313" y="6877395"/>
            <a:ext cx="37240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Extract </a:t>
            </a:r>
            <a:endParaRPr lang="en-US" sz="5400" dirty="0" smtClean="0"/>
          </a:p>
          <a:p>
            <a:pPr algn="ctr"/>
            <a:r>
              <a:rPr lang="en-US" sz="5400" dirty="0" smtClean="0"/>
              <a:t>2D view </a:t>
            </a:r>
            <a:endParaRPr lang="en-US" sz="5400" dirty="0"/>
          </a:p>
          <a:p>
            <a:pPr algn="ctr"/>
            <a:r>
              <a:rPr lang="en-US" sz="5400" dirty="0"/>
              <a:t>along </a:t>
            </a:r>
            <a:br>
              <a:rPr lang="en-US" sz="5400" dirty="0"/>
            </a:br>
            <a:r>
              <a:rPr lang="en-US" sz="5400" dirty="0"/>
              <a:t>intersection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31949571" y="9328779"/>
            <a:ext cx="10492981" cy="3467052"/>
            <a:chOff x="31949571" y="9328779"/>
            <a:chExt cx="10492981" cy="34670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9571" y="10293715"/>
              <a:ext cx="10492981" cy="25021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34739298" y="9328779"/>
              <a:ext cx="54938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/>
                <a:t>Reference Image</a:t>
              </a:r>
              <a:endParaRPr lang="en-US" sz="5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765840" y="6169034"/>
            <a:ext cx="7532150" cy="9275011"/>
            <a:chOff x="19765840" y="6169034"/>
            <a:chExt cx="7532150" cy="92750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5840" y="7243560"/>
              <a:ext cx="7532150" cy="82004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20592649" y="6169034"/>
              <a:ext cx="5878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2</a:t>
              </a:r>
              <a:r>
                <a:rPr lang="en-US" sz="5400" dirty="0" smtClean="0"/>
                <a:t>D Seismic Object</a:t>
              </a:r>
              <a:endParaRPr lang="en-US" sz="54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208520" y="7404082"/>
            <a:ext cx="5532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Snip tool Window</a:t>
            </a:r>
            <a:endParaRPr lang="en-US" sz="5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974800" y="8220140"/>
            <a:ext cx="4233720" cy="26486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2497257" y="22138637"/>
            <a:ext cx="8921904" cy="8383906"/>
            <a:chOff x="22497257" y="22138637"/>
            <a:chExt cx="8921904" cy="83839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6054" y="22138637"/>
              <a:ext cx="8143107" cy="8383906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4" name="Right Arrow 43"/>
            <p:cNvSpPr/>
            <p:nvPr/>
          </p:nvSpPr>
          <p:spPr>
            <a:xfrm rot="2671095">
              <a:off x="22497257" y="22332097"/>
              <a:ext cx="2261761" cy="19574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135370" y="17900539"/>
            <a:ext cx="12152192" cy="11417832"/>
            <a:chOff x="1135370" y="17900539"/>
            <a:chExt cx="12152192" cy="11417832"/>
          </a:xfrm>
        </p:grpSpPr>
        <p:pic>
          <p:nvPicPr>
            <p:cNvPr id="41" name="Content Placeholder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70" y="19031371"/>
              <a:ext cx="12152192" cy="10287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9" name="TextBox 48"/>
            <p:cNvSpPr txBox="1"/>
            <p:nvPr/>
          </p:nvSpPr>
          <p:spPr>
            <a:xfrm>
              <a:off x="1415648" y="17900539"/>
              <a:ext cx="115916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/>
                <a:t>Image repository </a:t>
              </a:r>
              <a:r>
                <a:rPr lang="en-US" sz="5400" dirty="0"/>
                <a:t>(Image + Metadata)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3869704" y="21547075"/>
            <a:ext cx="4532011" cy="3843508"/>
            <a:chOff x="13869704" y="21547075"/>
            <a:chExt cx="4532011" cy="3843508"/>
          </a:xfrm>
        </p:grpSpPr>
        <p:sp>
          <p:nvSpPr>
            <p:cNvPr id="50" name="TextBox 49"/>
            <p:cNvSpPr txBox="1"/>
            <p:nvPr/>
          </p:nvSpPr>
          <p:spPr>
            <a:xfrm>
              <a:off x="13869704" y="21547075"/>
              <a:ext cx="453201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/>
                <a:t>Feature</a:t>
              </a:r>
              <a:br>
                <a:rPr lang="en-US" sz="5400" dirty="0" smtClean="0"/>
              </a:br>
              <a:r>
                <a:rPr lang="en-US" sz="5400" dirty="0" smtClean="0"/>
                <a:t>extraction</a:t>
              </a:r>
              <a:endParaRPr lang="en-US" sz="5400" dirty="0"/>
            </a:p>
          </p:txBody>
        </p:sp>
        <p:sp>
          <p:nvSpPr>
            <p:cNvPr id="53" name="Right Arrow 52"/>
            <p:cNvSpPr/>
            <p:nvPr/>
          </p:nvSpPr>
          <p:spPr>
            <a:xfrm>
              <a:off x="14206452" y="23619428"/>
              <a:ext cx="3713397" cy="17711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4601771" y="21686569"/>
            <a:ext cx="9010239" cy="5298131"/>
            <a:chOff x="34956522" y="18321297"/>
            <a:chExt cx="9010239" cy="5298131"/>
          </a:xfrm>
        </p:grpSpPr>
        <p:sp>
          <p:nvSpPr>
            <p:cNvPr id="46" name="Diamond 45"/>
            <p:cNvSpPr/>
            <p:nvPr/>
          </p:nvSpPr>
          <p:spPr>
            <a:xfrm>
              <a:off x="34956522" y="18321297"/>
              <a:ext cx="9010239" cy="5298131"/>
            </a:xfrm>
            <a:prstGeom prst="diamond">
              <a:avLst/>
            </a:prstGeom>
            <a:solidFill>
              <a:srgbClr val="78A4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174290" y="19792749"/>
              <a:ext cx="510909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 smtClean="0"/>
                <a:t>Calculate </a:t>
              </a:r>
            </a:p>
            <a:p>
              <a:pPr algn="ctr"/>
              <a:r>
                <a:rPr lang="en-US" sz="5400" dirty="0" smtClean="0"/>
                <a:t>feature distance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4739298" y="14137000"/>
            <a:ext cx="5412131" cy="6818000"/>
            <a:chOff x="34739298" y="14137000"/>
            <a:chExt cx="5412131" cy="6818000"/>
          </a:xfrm>
        </p:grpSpPr>
        <p:sp>
          <p:nvSpPr>
            <p:cNvPr id="48" name="Right Arrow 47"/>
            <p:cNvSpPr/>
            <p:nvPr/>
          </p:nvSpPr>
          <p:spPr>
            <a:xfrm rot="5400000">
              <a:off x="35767567" y="16571138"/>
              <a:ext cx="6818000" cy="1949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739298" y="15944630"/>
              <a:ext cx="318548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 smtClean="0"/>
                <a:t>Feature</a:t>
              </a:r>
              <a:br>
                <a:rPr lang="en-US" sz="5400" dirty="0" smtClean="0"/>
              </a:br>
              <a:r>
                <a:rPr lang="en-US" sz="5400" dirty="0" smtClean="0"/>
                <a:t>extraction</a:t>
              </a:r>
              <a:endParaRPr lang="en-US" sz="5400" dirty="0"/>
            </a:p>
          </p:txBody>
        </p:sp>
      </p:grpSp>
      <p:sp>
        <p:nvSpPr>
          <p:cNvPr id="56" name="Right Arrow 55"/>
          <p:cNvSpPr/>
          <p:nvPr/>
        </p:nvSpPr>
        <p:spPr>
          <a:xfrm>
            <a:off x="32087959" y="23451045"/>
            <a:ext cx="2049641" cy="1771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00" y="29655502"/>
            <a:ext cx="9648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Source: http://seismicatlas.org/</a:t>
            </a:r>
          </a:p>
        </p:txBody>
      </p:sp>
    </p:spTree>
    <p:extLst>
      <p:ext uri="{BB962C8B-B14F-4D97-AF65-F5344CB8AC3E}">
        <p14:creationId xmlns:p14="http://schemas.microsoft.com/office/powerpoint/2010/main" val="5939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3" grpId="0"/>
      <p:bldP spid="26" grpId="0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741882" y="18698828"/>
            <a:ext cx="8919947" cy="12238372"/>
            <a:chOff x="26557163" y="21386265"/>
            <a:chExt cx="5330174" cy="8345488"/>
          </a:xfrm>
        </p:grpSpPr>
        <p:pic>
          <p:nvPicPr>
            <p:cNvPr id="21" name="Content Placeholder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9759" y="22156386"/>
              <a:ext cx="5247578" cy="757536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6557163" y="21386265"/>
              <a:ext cx="5167982" cy="629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/>
                <a:t>Similar Images loaded in UI</a:t>
              </a:r>
              <a:endParaRPr lang="en-US" sz="5400" dirty="0"/>
            </a:p>
          </p:txBody>
        </p:sp>
      </p:grpSp>
      <p:sp>
        <p:nvSpPr>
          <p:cNvPr id="19" name="Right Arrow 18"/>
          <p:cNvSpPr/>
          <p:nvPr/>
        </p:nvSpPr>
        <p:spPr>
          <a:xfrm rot="5400000">
            <a:off x="28896263" y="16937242"/>
            <a:ext cx="2191018" cy="36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0487059" y="17149476"/>
            <a:ext cx="4372358" cy="4077080"/>
            <a:chOff x="21302341" y="20903615"/>
            <a:chExt cx="4372358" cy="3010377"/>
          </a:xfrm>
        </p:grpSpPr>
        <p:sp>
          <p:nvSpPr>
            <p:cNvPr id="32" name="Rectangular Callout 31"/>
            <p:cNvSpPr/>
            <p:nvPr/>
          </p:nvSpPr>
          <p:spPr>
            <a:xfrm>
              <a:off x="21302341" y="22122620"/>
              <a:ext cx="4205615" cy="1791372"/>
            </a:xfrm>
            <a:prstGeom prst="wedgeRectCallout">
              <a:avLst>
                <a:gd name="adj1" fmla="val 102394"/>
                <a:gd name="adj2" fmla="val 115315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00" b="1" dirty="0">
                  <a:solidFill>
                    <a:schemeClr val="accent6">
                      <a:lumMod val="50000"/>
                    </a:schemeClr>
                  </a:solidFill>
                </a:rPr>
                <a:t>Continental </a:t>
              </a:r>
              <a:r>
                <a:rPr lang="en-US" sz="2600" b="1" dirty="0" smtClean="0">
                  <a:solidFill>
                    <a:schemeClr val="accent6">
                      <a:lumMod val="50000"/>
                    </a:schemeClr>
                  </a:solidFill>
                </a:rPr>
                <a:t>Margins</a:t>
              </a:r>
              <a:r>
                <a:rPr lang="en-US" sz="2600" dirty="0" smtClean="0">
                  <a:solidFill>
                    <a:schemeClr val="accent6">
                      <a:lumMod val="50000"/>
                    </a:schemeClr>
                  </a:solidFill>
                </a:rPr>
                <a:t>: Passive</a:t>
              </a:r>
            </a:p>
            <a:p>
              <a:r>
                <a:rPr lang="en-US" sz="2600" b="1" dirty="0" smtClean="0">
                  <a:solidFill>
                    <a:schemeClr val="accent6">
                      <a:lumMod val="50000"/>
                    </a:schemeClr>
                  </a:solidFill>
                </a:rPr>
                <a:t>Gravity: </a:t>
              </a:r>
              <a:r>
                <a:rPr lang="en-US" sz="2600" dirty="0" smtClean="0">
                  <a:solidFill>
                    <a:schemeClr val="accent6">
                      <a:lumMod val="50000"/>
                    </a:schemeClr>
                  </a:solidFill>
                </a:rPr>
                <a:t>DW </a:t>
              </a:r>
              <a:r>
                <a:rPr lang="en-US" sz="2600" dirty="0">
                  <a:solidFill>
                    <a:schemeClr val="accent6">
                      <a:lumMod val="50000"/>
                    </a:schemeClr>
                  </a:solidFill>
                </a:rPr>
                <a:t>fold-thrust belts</a:t>
              </a:r>
            </a:p>
            <a:p>
              <a:r>
                <a:rPr lang="en-US" sz="2600" b="1" dirty="0">
                  <a:solidFill>
                    <a:schemeClr val="accent6">
                      <a:lumMod val="50000"/>
                    </a:schemeClr>
                  </a:solidFill>
                </a:rPr>
                <a:t>Physical </a:t>
              </a:r>
              <a:r>
                <a:rPr lang="en-US" sz="2600" b="1" dirty="0" smtClean="0">
                  <a:solidFill>
                    <a:schemeClr val="accent6">
                      <a:lumMod val="50000"/>
                    </a:schemeClr>
                  </a:solidFill>
                </a:rPr>
                <a:t>Geography: </a:t>
              </a:r>
              <a:r>
                <a:rPr lang="en-US" sz="2600" dirty="0" smtClean="0">
                  <a:solidFill>
                    <a:schemeClr val="accent6">
                      <a:lumMod val="50000"/>
                    </a:schemeClr>
                  </a:solidFill>
                </a:rPr>
                <a:t>Oceans</a:t>
              </a:r>
              <a:endParaRPr lang="en-US" sz="26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472907" y="20903615"/>
              <a:ext cx="4201792" cy="106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 smtClean="0"/>
                <a:t>Tooltip showing </a:t>
              </a:r>
              <a:endParaRPr lang="en-US" sz="4400" dirty="0"/>
            </a:p>
            <a:p>
              <a:pPr algn="ctr"/>
              <a:r>
                <a:rPr lang="en-US" sz="4400" dirty="0" smtClean="0"/>
                <a:t>Metadata</a:t>
              </a:r>
              <a:endParaRPr lang="en-US" sz="4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28387" y="17848885"/>
            <a:ext cx="9110186" cy="13284521"/>
            <a:chOff x="14472261" y="20721116"/>
            <a:chExt cx="6093707" cy="901063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3512" y="22156386"/>
              <a:ext cx="5417775" cy="7575367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4472261" y="20721116"/>
              <a:ext cx="6093707" cy="1189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 smtClean="0"/>
                <a:t>Similar Images loaded </a:t>
              </a:r>
            </a:p>
            <a:p>
              <a:pPr algn="ctr"/>
              <a:r>
                <a:rPr lang="en-US" sz="5400" dirty="0" smtClean="0"/>
                <a:t>in UI based on user selection</a:t>
              </a:r>
              <a:endParaRPr lang="en-US" sz="5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61145" y="4199746"/>
            <a:ext cx="19198548" cy="12078763"/>
            <a:chOff x="13576427" y="6887183"/>
            <a:chExt cx="19198548" cy="12078763"/>
          </a:xfrm>
        </p:grpSpPr>
        <p:pic>
          <p:nvPicPr>
            <p:cNvPr id="6" name="Content Placeholder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585" y="7707348"/>
              <a:ext cx="6356879" cy="39299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8899" y="7629953"/>
              <a:ext cx="3535970" cy="3849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ight Arrow 7"/>
            <p:cNvSpPr/>
            <p:nvPr/>
          </p:nvSpPr>
          <p:spPr>
            <a:xfrm>
              <a:off x="20769672" y="9354133"/>
              <a:ext cx="1871922" cy="3759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3151" y="8921213"/>
              <a:ext cx="4401371" cy="1049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ight Arrow 9"/>
            <p:cNvSpPr/>
            <p:nvPr/>
          </p:nvSpPr>
          <p:spPr>
            <a:xfrm>
              <a:off x="26939178" y="9275553"/>
              <a:ext cx="648108" cy="3759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Content Placeholder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1576" y="14584929"/>
              <a:ext cx="5175363" cy="4381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Content Placeholder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5633" y="14590517"/>
              <a:ext cx="3510283" cy="29825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4922" y="15220049"/>
              <a:ext cx="3638309" cy="3745897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14" name="Right Arrow 13"/>
            <p:cNvSpPr/>
            <p:nvPr/>
          </p:nvSpPr>
          <p:spPr>
            <a:xfrm rot="1704659">
              <a:off x="23112251" y="15901602"/>
              <a:ext cx="1054433" cy="3759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19486104" y="16587443"/>
              <a:ext cx="2060364" cy="3759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15"/>
            <p:cNvSpPr/>
            <p:nvPr/>
          </p:nvSpPr>
          <p:spPr>
            <a:xfrm>
              <a:off x="28780682" y="15215494"/>
              <a:ext cx="3994293" cy="3169143"/>
            </a:xfrm>
            <a:prstGeom prst="diamond">
              <a:avLst/>
            </a:prstGeom>
            <a:solidFill>
              <a:srgbClr val="78A4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7414317" y="16587443"/>
              <a:ext cx="1157327" cy="3759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5400000">
              <a:off x="28441589" y="12344967"/>
              <a:ext cx="4578532" cy="366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995012" y="6893067"/>
              <a:ext cx="3996180" cy="67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3D Seismic Object</a:t>
              </a:r>
              <a:endParaRPr lang="en-US" sz="3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636162" y="7239265"/>
              <a:ext cx="2274682" cy="2090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Extract </a:t>
              </a:r>
              <a:endParaRPr lang="en-US" sz="2800" dirty="0" smtClean="0"/>
            </a:p>
            <a:p>
              <a:pPr algn="ctr"/>
              <a:r>
                <a:rPr lang="en-US" sz="2800" dirty="0" smtClean="0"/>
                <a:t>2D view </a:t>
              </a:r>
              <a:endParaRPr lang="en-US" sz="2800" dirty="0"/>
            </a:p>
            <a:p>
              <a:pPr algn="ctr"/>
              <a:r>
                <a:rPr lang="en-US" sz="2800" dirty="0"/>
                <a:t>along </a:t>
              </a:r>
              <a:br>
                <a:rPr lang="en-US" sz="2800" dirty="0"/>
              </a:br>
              <a:r>
                <a:rPr lang="en-US" sz="2800" dirty="0"/>
                <a:t>intersection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672451" y="8119027"/>
              <a:ext cx="3736876" cy="67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Reference Image</a:t>
              </a:r>
              <a:endParaRPr lang="en-US" sz="3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65508" y="6887183"/>
              <a:ext cx="3996180" cy="67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</a:t>
              </a:r>
              <a:r>
                <a:rPr lang="en-US" sz="3200" dirty="0" smtClean="0"/>
                <a:t>D Seismic Object</a:t>
              </a:r>
              <a:endParaRPr lang="en-US" sz="3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683151" y="7354896"/>
              <a:ext cx="3328111" cy="602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Snip tool Window</a:t>
              </a:r>
              <a:endParaRPr lang="en-US" sz="2800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6602864" y="7838163"/>
              <a:ext cx="1208730" cy="15843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3576427" y="13897054"/>
              <a:ext cx="7790320" cy="67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Image repository </a:t>
              </a:r>
              <a:r>
                <a:rPr lang="en-US" sz="3200" dirty="0"/>
                <a:t>(Image + Metadata)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0228" y="15441284"/>
              <a:ext cx="1959555" cy="109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Feature</a:t>
              </a:r>
              <a:br>
                <a:rPr lang="en-US" sz="2800" dirty="0" smtClean="0"/>
              </a:br>
              <a:r>
                <a:rPr lang="en-US" sz="2800" dirty="0" smtClean="0"/>
                <a:t>extraction</a:t>
              </a:r>
              <a:endParaRPr lang="en-US" sz="2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641594" y="13865473"/>
              <a:ext cx="4147441" cy="67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Saved </a:t>
              </a:r>
              <a:r>
                <a:rPr lang="en-US" sz="3200" dirty="0"/>
                <a:t>g</a:t>
              </a:r>
              <a:r>
                <a:rPr lang="en-US" sz="3200" dirty="0" smtClean="0"/>
                <a:t>ist features</a:t>
              </a:r>
              <a:endParaRPr lang="en-US" sz="3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618962" y="16325909"/>
              <a:ext cx="2465560" cy="885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/>
                <a:t>Calculate </a:t>
              </a:r>
            </a:p>
            <a:p>
              <a:pPr algn="ctr"/>
              <a:r>
                <a:rPr lang="en-US" sz="2200" dirty="0" smtClean="0"/>
                <a:t>feature distance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200954" y="11576543"/>
              <a:ext cx="1959555" cy="109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Feature</a:t>
              </a:r>
              <a:br>
                <a:rPr lang="en-US" sz="2800" dirty="0" smtClean="0"/>
              </a:br>
              <a:r>
                <a:rPr lang="en-US" sz="2800" dirty="0" smtClean="0"/>
                <a:t>extraction</a:t>
              </a:r>
              <a:endParaRPr lang="en-US" sz="28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0024576" y="22131394"/>
            <a:ext cx="5233999" cy="3644745"/>
            <a:chOff x="20839858" y="24818832"/>
            <a:chExt cx="5233999" cy="2123658"/>
          </a:xfrm>
        </p:grpSpPr>
        <p:sp>
          <p:nvSpPr>
            <p:cNvPr id="33" name="TextBox 32"/>
            <p:cNvSpPr txBox="1"/>
            <p:nvPr/>
          </p:nvSpPr>
          <p:spPr>
            <a:xfrm>
              <a:off x="20839858" y="24818832"/>
              <a:ext cx="523399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Search refinement</a:t>
              </a:r>
            </a:p>
            <a:p>
              <a:pPr algn="ctr"/>
              <a:r>
                <a:rPr lang="en-US" sz="4400" dirty="0" smtClean="0"/>
                <a:t>Based on user feedback</a:t>
              </a:r>
              <a:endParaRPr lang="en-US" sz="4400" dirty="0"/>
            </a:p>
          </p:txBody>
        </p:sp>
        <p:sp>
          <p:nvSpPr>
            <p:cNvPr id="42" name="Right Arrow 41"/>
            <p:cNvSpPr/>
            <p:nvPr/>
          </p:nvSpPr>
          <p:spPr>
            <a:xfrm rot="10800000">
              <a:off x="22242938" y="26317435"/>
              <a:ext cx="1871922" cy="3759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itle 1"/>
          <p:cNvSpPr txBox="1">
            <a:spLocks/>
          </p:cNvSpPr>
          <p:nvPr/>
        </p:nvSpPr>
        <p:spPr>
          <a:xfrm>
            <a:off x="13869704" y="455996"/>
            <a:ext cx="17099280" cy="2945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7600" dirty="0" smtClean="0">
                <a:solidFill>
                  <a:srgbClr val="004483"/>
                </a:solidFill>
              </a:rPr>
              <a:t>Plugin Workflow</a:t>
            </a:r>
            <a:endParaRPr lang="en-US" sz="17600" dirty="0">
              <a:solidFill>
                <a:srgbClr val="0044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0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7600" dirty="0" smtClean="0">
                <a:solidFill>
                  <a:srgbClr val="004483"/>
                </a:solidFill>
              </a:rPr>
              <a:t>Features</a:t>
            </a:r>
            <a:endParaRPr lang="en-US" sz="17600" dirty="0">
              <a:solidFill>
                <a:srgbClr val="00448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763000"/>
            <a:ext cx="38892480" cy="20886422"/>
          </a:xfrm>
        </p:spPr>
        <p:txBody>
          <a:bodyPr>
            <a:normAutofit/>
          </a:bodyPr>
          <a:lstStyle/>
          <a:p>
            <a:r>
              <a:rPr lang="en-US" sz="11200" dirty="0" smtClean="0"/>
              <a:t>Implemented </a:t>
            </a:r>
            <a:r>
              <a:rPr lang="en-US" sz="11200" dirty="0"/>
              <a:t>both as </a:t>
            </a:r>
            <a:r>
              <a:rPr lang="en-US" sz="11200" dirty="0">
                <a:solidFill>
                  <a:srgbClr val="004990"/>
                </a:solidFill>
              </a:rPr>
              <a:t>Petrel plugin </a:t>
            </a:r>
            <a:r>
              <a:rPr lang="en-US" sz="11200" dirty="0"/>
              <a:t>&amp; standalone </a:t>
            </a:r>
            <a:r>
              <a:rPr lang="en-US" sz="11200" dirty="0">
                <a:solidFill>
                  <a:srgbClr val="004990"/>
                </a:solidFill>
              </a:rPr>
              <a:t>WPF application</a:t>
            </a:r>
            <a:r>
              <a:rPr lang="en-US" sz="11200" dirty="0"/>
              <a:t>, for future extension to other software platform</a:t>
            </a:r>
          </a:p>
          <a:p>
            <a:r>
              <a:rPr lang="en-US" sz="11200" dirty="0"/>
              <a:t>Implemented as a </a:t>
            </a:r>
            <a:r>
              <a:rPr lang="en-US" sz="11200" dirty="0">
                <a:solidFill>
                  <a:srgbClr val="004483"/>
                </a:solidFill>
              </a:rPr>
              <a:t>snip-retrieval tool </a:t>
            </a:r>
            <a:r>
              <a:rPr lang="en-US" sz="11200" dirty="0"/>
              <a:t>such that user can capture any image fragment as input</a:t>
            </a:r>
          </a:p>
          <a:p>
            <a:r>
              <a:rPr lang="en-US" sz="11200" dirty="0"/>
              <a:t>User can adjust weights between visual and textual information that affects retrieval results</a:t>
            </a:r>
          </a:p>
          <a:p>
            <a:r>
              <a:rPr lang="en-US" sz="11200" dirty="0">
                <a:solidFill>
                  <a:srgbClr val="004483"/>
                </a:solidFill>
              </a:rPr>
              <a:t>Native implementation</a:t>
            </a:r>
            <a:r>
              <a:rPr lang="en-US" sz="11200" dirty="0"/>
              <a:t> of most library </a:t>
            </a:r>
            <a:r>
              <a:rPr lang="en-US" sz="11200" dirty="0" smtClean="0"/>
              <a:t>functions; </a:t>
            </a:r>
            <a:r>
              <a:rPr lang="en-US" sz="11200" dirty="0"/>
              <a:t>does not rely on external </a:t>
            </a:r>
            <a:r>
              <a:rPr lang="en-US" sz="11200" dirty="0" smtClean="0"/>
              <a:t>library</a:t>
            </a:r>
          </a:p>
          <a:p>
            <a:r>
              <a:rPr lang="en-US" sz="11200" dirty="0" smtClean="0"/>
              <a:t>User friendly and simple UI</a:t>
            </a:r>
          </a:p>
          <a:p>
            <a:r>
              <a:rPr lang="en-US" sz="11200" dirty="0" smtClean="0"/>
              <a:t>Features of repository images are stored as JSON file, for easy data exchange and sharing</a:t>
            </a:r>
          </a:p>
          <a:p>
            <a:endParaRPr lang="en-US" sz="9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7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3195</TotalTime>
  <Words>1030</Words>
  <Application>Microsoft Office PowerPoint</Application>
  <PresentationFormat>Custom</PresentationFormat>
  <Paragraphs>176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ＭＳ Ｐゴシック</vt:lpstr>
      <vt:lpstr>Arial</vt:lpstr>
      <vt:lpstr>Arial Narrow</vt:lpstr>
      <vt:lpstr>Calibri</vt:lpstr>
      <vt:lpstr>Calibri Light</vt:lpstr>
      <vt:lpstr>Elephant</vt:lpstr>
      <vt:lpstr>Office Theme</vt:lpstr>
      <vt:lpstr>Content-based Seismic Image Retrieval</vt:lpstr>
      <vt:lpstr>About me</vt:lpstr>
      <vt:lpstr>Problem Description</vt:lpstr>
      <vt:lpstr>Motivation</vt:lpstr>
      <vt:lpstr>Content-based Similarity Identification</vt:lpstr>
      <vt:lpstr>Content-based Similarity Identification</vt:lpstr>
      <vt:lpstr>Plugin Workflow</vt:lpstr>
      <vt:lpstr>PowerPoint Presentation</vt:lpstr>
      <vt:lpstr>Features</vt:lpstr>
      <vt:lpstr>Algorithms</vt:lpstr>
      <vt:lpstr>Performance</vt:lpstr>
      <vt:lpstr>Challenges</vt:lpstr>
      <vt:lpstr>Future works</vt:lpstr>
      <vt:lpstr>Collaborative Filtering</vt:lpstr>
      <vt:lpstr>Collaborative Filtering</vt:lpstr>
      <vt:lpstr>Collaborative Filtering</vt:lpstr>
      <vt:lpstr>Take away from my internship</vt:lpstr>
      <vt:lpstr>Acknowledgment</vt:lpstr>
      <vt:lpstr>Demo</vt:lpstr>
      <vt:lpstr>PowerPoint Presentation</vt:lpstr>
    </vt:vector>
  </TitlesOfParts>
  <Company>Schlumberger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Yu</dc:creator>
  <cp:lastModifiedBy>Mohammad Tanvir Rahman</cp:lastModifiedBy>
  <cp:revision>481</cp:revision>
  <cp:lastPrinted>2015-07-22T22:07:25Z</cp:lastPrinted>
  <dcterms:created xsi:type="dcterms:W3CDTF">2013-08-09T15:55:07Z</dcterms:created>
  <dcterms:modified xsi:type="dcterms:W3CDTF">2015-08-13T16:07:15Z</dcterms:modified>
</cp:coreProperties>
</file>